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64" r:id="rId5"/>
    <p:sldId id="270" r:id="rId6"/>
    <p:sldId id="271" r:id="rId7"/>
    <p:sldId id="258" r:id="rId8"/>
    <p:sldId id="268" r:id="rId9"/>
    <p:sldId id="259" r:id="rId10"/>
    <p:sldId id="260" r:id="rId11"/>
    <p:sldId id="265" r:id="rId12"/>
    <p:sldId id="267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380A65-403A-4DD6-8C76-8A3137AC1CC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5A41E82-4701-4DFA-A6DE-16B8E7D25C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87EdK-SL7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.int/water_sanitation_health/wsh0404/en/" TargetMode="External"/><Relationship Id="rId3" Type="http://schemas.openxmlformats.org/officeDocument/2006/relationships/hyperlink" Target="http://www.wssinfo.org/" TargetMode="External"/><Relationship Id="rId7" Type="http://schemas.openxmlformats.org/officeDocument/2006/relationships/hyperlink" Target="http://www.unicef.org/health/index_51412.html" TargetMode="External"/><Relationship Id="rId2" Type="http://schemas.openxmlformats.org/officeDocument/2006/relationships/hyperlink" Target="http://www.fao.org/nr/water/aquastat/water_use/index.s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.org/News/Press/docs/2003/sgsm8707.doc.htm" TargetMode="External"/><Relationship Id="rId5" Type="http://schemas.openxmlformats.org/officeDocument/2006/relationships/hyperlink" Target="http://hdr.undp.org/en/reports/global/hdr2006/" TargetMode="External"/><Relationship Id="rId10" Type="http://schemas.openxmlformats.org/officeDocument/2006/relationships/hyperlink" Target="http://www.who.int/water_sanitation_health/wsh0404summary/en/" TargetMode="External"/><Relationship Id="rId4" Type="http://schemas.openxmlformats.org/officeDocument/2006/relationships/hyperlink" Target="http://www.unicef.org/media/media_45481.html" TargetMode="External"/><Relationship Id="rId9" Type="http://schemas.openxmlformats.org/officeDocument/2006/relationships/hyperlink" Target="http://www.undp.org/climatechange/library_gender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pc="0" dirty="0" smtClean="0">
                <a:ln w="63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Danae Dieken</a:t>
            </a:r>
          </a:p>
          <a:p>
            <a:r>
              <a:rPr lang="en-US" sz="2800" b="1" spc="0" dirty="0" smtClean="0">
                <a:ln w="63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Cornerstone</a:t>
            </a:r>
            <a:endParaRPr lang="en-US" sz="2800" b="1" dirty="0">
              <a:ln w="635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Water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4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38600" cy="3913632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The global water crisis claims more lives than cancer, AIDS and war. We aim to change that (C.W.M 2013</a:t>
            </a:r>
            <a:r>
              <a:rPr lang="en-US" dirty="0" smtClean="0"/>
              <a:t>).”</a:t>
            </a:r>
          </a:p>
          <a:p>
            <a:endParaRPr lang="en-US" dirty="0"/>
          </a:p>
          <a:p>
            <a:r>
              <a:rPr lang="en-US" dirty="0" smtClean="0"/>
              <a:t>We can change it now.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Visualization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ana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376766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1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Danae\Desktop\wristband1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524000"/>
            <a:ext cx="2819400" cy="216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ae\Desktop\kor_web_1024x1024_1024x1024-1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41930"/>
            <a:ext cx="2927814" cy="22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nae\Desktop\2164175_1024x10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91414"/>
            <a:ext cx="3205937" cy="246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One Drop </a:t>
            </a:r>
            <a:endParaRPr lang="en-US" dirty="0" smtClean="0"/>
          </a:p>
          <a:p>
            <a:r>
              <a:rPr lang="en-US" dirty="0" smtClean="0"/>
              <a:t>5:10-5:40-5:54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20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Danae Dieken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Cornerstone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Water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0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AQUASTAT. Food and Agriculture Organization of the United Nations. "Water Use." </a:t>
            </a:r>
            <a:r>
              <a:rPr lang="en-US" dirty="0">
                <a:hlinkClick r:id="rId2"/>
              </a:rPr>
              <a:t>http://www.fao.org/nr/water/aquastat/water_use/index.stm</a:t>
            </a:r>
            <a:endParaRPr lang="en-US" dirty="0"/>
          </a:p>
          <a:p>
            <a:r>
              <a:rPr lang="en-US" dirty="0"/>
              <a:t>WHO/UNICEF Joint Monitoring </a:t>
            </a:r>
            <a:r>
              <a:rPr lang="en-US" dirty="0" err="1"/>
              <a:t>Programme</a:t>
            </a:r>
            <a:r>
              <a:rPr lang="en-US" dirty="0"/>
              <a:t> for Water Supply and Sanitation. "Progress on Sanitation and Drinking Water 2010." Available at </a:t>
            </a:r>
            <a:r>
              <a:rPr lang="en-US" dirty="0">
                <a:hlinkClick r:id="rId3"/>
              </a:rPr>
              <a:t>www.wssinfo.org/</a:t>
            </a:r>
            <a:endParaRPr lang="en-US" dirty="0"/>
          </a:p>
          <a:p>
            <a:r>
              <a:rPr lang="en-US" dirty="0"/>
              <a:t>UNICEF. "Water, Sanitation and Hygiene" Updated May 2010. </a:t>
            </a:r>
            <a:r>
              <a:rPr lang="en-US" dirty="0">
                <a:hlinkClick r:id="rId4"/>
              </a:rPr>
              <a:t>http://www.unicef.org/media/media_45481.html</a:t>
            </a:r>
            <a:endParaRPr lang="en-US" dirty="0"/>
          </a:p>
          <a:p>
            <a:r>
              <a:rPr lang="en-US" dirty="0"/>
              <a:t>United Nations Development </a:t>
            </a:r>
            <a:r>
              <a:rPr lang="en-US" dirty="0" err="1"/>
              <a:t>Programme</a:t>
            </a:r>
            <a:r>
              <a:rPr lang="en-US" dirty="0"/>
              <a:t>. "Human Development Report 2006: Beyond Scarcity: Power, Poverty and the Global Water Crisis." 2006. Available at</a:t>
            </a:r>
            <a:r>
              <a:rPr lang="en-US" dirty="0">
                <a:hlinkClick r:id="rId5"/>
              </a:rPr>
              <a:t>http://hdr.undp.org/en/reports/global/hdr2006/</a:t>
            </a:r>
            <a:endParaRPr lang="en-US" dirty="0"/>
          </a:p>
          <a:p>
            <a:r>
              <a:rPr lang="en-US" dirty="0"/>
              <a:t>United Nations. Statement by Secretary General </a:t>
            </a:r>
            <a:r>
              <a:rPr lang="en-US" dirty="0" err="1"/>
              <a:t>Koffi</a:t>
            </a:r>
            <a:r>
              <a:rPr lang="en-US" dirty="0"/>
              <a:t> Annan. June 2003. </a:t>
            </a:r>
            <a:r>
              <a:rPr lang="en-US" dirty="0">
                <a:hlinkClick r:id="rId6"/>
              </a:rPr>
              <a:t>http://www.un.org/News/Press/docs/2003/sgsm8707.doc.htm</a:t>
            </a:r>
            <a:endParaRPr lang="en-US" dirty="0"/>
          </a:p>
          <a:p>
            <a:r>
              <a:rPr lang="en-US" dirty="0"/>
              <a:t>WHO/UNICEF. "</a:t>
            </a:r>
            <a:r>
              <a:rPr lang="en-US" dirty="0" err="1"/>
              <a:t>Diarrhoea</a:t>
            </a:r>
            <a:r>
              <a:rPr lang="en-US" dirty="0"/>
              <a:t>: Why children are still dying and what can be done." 2009. available at </a:t>
            </a:r>
            <a:r>
              <a:rPr lang="en-US" dirty="0">
                <a:hlinkClick r:id="rId7"/>
              </a:rPr>
              <a:t>http://www.unicef.org/health/index_51412.html</a:t>
            </a:r>
            <a:r>
              <a:rPr lang="en-US" dirty="0"/>
              <a:t>.</a:t>
            </a:r>
          </a:p>
          <a:p>
            <a:r>
              <a:rPr lang="en-US" dirty="0"/>
              <a:t>World Health Organization. "Costs and benefits of water and sanitation improvements at the global </a:t>
            </a:r>
            <a:r>
              <a:rPr lang="en-US" dirty="0" err="1"/>
              <a:t>level."</a:t>
            </a:r>
            <a:r>
              <a:rPr lang="en-US" dirty="0" err="1">
                <a:hlinkClick r:id="rId8"/>
              </a:rPr>
              <a:t>http</a:t>
            </a:r>
            <a:r>
              <a:rPr lang="en-US" dirty="0">
                <a:hlinkClick r:id="rId8"/>
              </a:rPr>
              <a:t>://www.who.int/water_sanitation_health/wsh0404/en/</a:t>
            </a:r>
            <a:endParaRPr lang="en-US" dirty="0"/>
          </a:p>
          <a:p>
            <a:r>
              <a:rPr lang="en-US" dirty="0"/>
              <a:t>United Nations Development </a:t>
            </a:r>
            <a:r>
              <a:rPr lang="en-US" dirty="0" err="1"/>
              <a:t>Programme</a:t>
            </a:r>
            <a:r>
              <a:rPr lang="en-US" dirty="0"/>
              <a:t>. "Human Development Report 2006: Beyond Scarcity: Power, Poverty and the Global Water Crisis." 2006. Available at</a:t>
            </a:r>
            <a:r>
              <a:rPr lang="en-US" dirty="0">
                <a:hlinkClick r:id="rId5"/>
              </a:rPr>
              <a:t>http://hdr.undp.org/en/reports/global/hdr2006/</a:t>
            </a:r>
            <a:endParaRPr lang="en-US" dirty="0"/>
          </a:p>
          <a:p>
            <a:r>
              <a:rPr lang="en-US" dirty="0"/>
              <a:t>Jerry cans carry approx. 5 gallons of water so if a single gallon of water weighs 8.3 pounds, 5 gallons are 41.5 pounds.</a:t>
            </a:r>
          </a:p>
          <a:p>
            <a:r>
              <a:rPr lang="en-US" dirty="0"/>
              <a:t>United Nations Development </a:t>
            </a:r>
            <a:r>
              <a:rPr lang="en-US" dirty="0" err="1"/>
              <a:t>Programme</a:t>
            </a:r>
            <a:r>
              <a:rPr lang="en-US" dirty="0"/>
              <a:t>. "Resource Guide on Gender and Climate Change." 2009. Available at</a:t>
            </a:r>
            <a:r>
              <a:rPr lang="en-US" dirty="0">
                <a:hlinkClick r:id="rId9"/>
              </a:rPr>
              <a:t>http://www.undp.org/climatechange/library_gender.shtml</a:t>
            </a:r>
            <a:endParaRPr lang="en-US" dirty="0"/>
          </a:p>
          <a:p>
            <a:r>
              <a:rPr lang="en-US" dirty="0"/>
              <a:t>UNICEF. "Water, Sanitation and Hygiene" Updated May 2010. </a:t>
            </a:r>
            <a:r>
              <a:rPr lang="en-US" dirty="0">
                <a:hlinkClick r:id="rId4"/>
              </a:rPr>
              <a:t>http://www.unicef.org/media/media_45481.html</a:t>
            </a:r>
            <a:endParaRPr lang="en-US" dirty="0"/>
          </a:p>
          <a:p>
            <a:r>
              <a:rPr lang="en-US" dirty="0"/>
              <a:t>World Health Organization. Executive Summary of "Costs and benefits of water and sanitation improvements at the global </a:t>
            </a:r>
            <a:r>
              <a:rPr lang="en-US" dirty="0" err="1"/>
              <a:t>level."</a:t>
            </a:r>
            <a:r>
              <a:rPr lang="en-US" dirty="0" err="1">
                <a:hlinkClick r:id="rId10"/>
              </a:rPr>
              <a:t>www.who.int</a:t>
            </a:r>
            <a:r>
              <a:rPr lang="en-US" dirty="0">
                <a:hlinkClick r:id="rId10"/>
              </a:rPr>
              <a:t>/</a:t>
            </a:r>
            <a:r>
              <a:rPr lang="en-US" dirty="0" err="1">
                <a:hlinkClick r:id="rId10"/>
              </a:rPr>
              <a:t>water_sanitation_health</a:t>
            </a:r>
            <a:r>
              <a:rPr lang="en-US" dirty="0">
                <a:hlinkClick r:id="rId10"/>
              </a:rPr>
              <a:t>/wsh0404summary/en/</a:t>
            </a:r>
            <a:endParaRPr lang="en-US" dirty="0"/>
          </a:p>
          <a:p>
            <a:r>
              <a:rPr lang="en-US" dirty="0"/>
              <a:t>Based on 87% of the global population using </a:t>
            </a:r>
            <a:r>
              <a:rPr lang="en-US" dirty="0" err="1"/>
              <a:t>imprtoved</a:t>
            </a:r>
            <a:r>
              <a:rPr lang="en-US" dirty="0"/>
              <a:t> sources. Found in WHO/UNICEF Joint Monitoring </a:t>
            </a:r>
            <a:r>
              <a:rPr lang="en-US" dirty="0" err="1"/>
              <a:t>Programme</a:t>
            </a:r>
            <a:r>
              <a:rPr lang="en-US" dirty="0"/>
              <a:t> for Water Supply and Sanitation. "Progress on Sanitation and Drinking Water 2010." Available at </a:t>
            </a:r>
            <a:r>
              <a:rPr lang="en-US" dirty="0">
                <a:hlinkClick r:id="rId3"/>
              </a:rPr>
              <a:t>www.wssinfo.org/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9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</a:t>
            </a:r>
            <a:r>
              <a:rPr lang="en-US" dirty="0" smtClean="0"/>
              <a:t>Drop Documentary, “Some people believe our lives are so small they’re like a single drop of water in a rain storm. At face value what is a drop of water? Small, undetected, it could dry up and no one would notice. But, think of a time when it was about to rain. Your outside, sky above you is a dark grey, you look up at the clouds, and a drop of water lands on your cheek. Suddenly a fleet of water drops begin to fall. As if they were all following that first drop. At face value a drop of water isn’t much, but without any drops there would be no lakes, no rivers, or oceans, and from that perspective one drop is as vital as any.”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 Please!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2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be that one drop</a:t>
            </a:r>
          </a:p>
          <a:p>
            <a:endParaRPr lang="en-US" dirty="0"/>
          </a:p>
          <a:p>
            <a:r>
              <a:rPr lang="en-US" dirty="0" smtClean="0"/>
              <a:t>We can change the world by the year 2040!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05800" cy="45720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1 in 6 people world-wide lack </a:t>
            </a:r>
          </a:p>
          <a:p>
            <a:r>
              <a:rPr lang="en-US" sz="1800" b="1" dirty="0" smtClean="0"/>
              <a:t>clean water- UNICEF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The average rural African spends 5 hours a day walking to get water.- The Water Project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443,000,000 days of school missed yearly, because of children having to walk for water - The Water Project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½ the world’s hospital beds are occupied by people by people with a waterborne illness- United Nations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Less than 1 in 3 people in rural Africa have a toilet- World Health Organization</a:t>
            </a: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099" name="Picture 3" descr="C:\Users\Danae\Desktop\maya_pangamiany_3_01_05_2013_07_32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3414068" cy="227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Rosco’s</a:t>
            </a:r>
            <a:r>
              <a:rPr lang="en-US" dirty="0" smtClean="0"/>
              <a:t> story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endParaRPr lang="en-US" dirty="0"/>
          </a:p>
        </p:txBody>
      </p:sp>
      <p:pic>
        <p:nvPicPr>
          <p:cNvPr id="5122" name="Picture 2" descr="C:\Users\Danae\Desktop\dirty_water-22grgy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019800" cy="377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Asha’s</a:t>
            </a:r>
            <a:r>
              <a:rPr lang="en-US" dirty="0" smtClean="0"/>
              <a:t>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Danae\Desktop\sanakvo-water-cycle-no-clean-drinking-water-in-port-au-prince-ha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3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Every day each one of us uses 140 gallons or more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every rural African only uses 4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40 billon hours a year are spent on collecting water every year in Africa alone. (Entire work force of France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20=1 water project</a:t>
            </a:r>
          </a:p>
          <a:p>
            <a:endParaRPr lang="en-US" dirty="0" smtClean="0"/>
          </a:p>
          <a:p>
            <a:r>
              <a:rPr lang="en-US" dirty="0" smtClean="0"/>
              <a:t>All the facts found at wishing well’s website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Water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5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bottles</a:t>
            </a:r>
          </a:p>
          <a:p>
            <a:endParaRPr lang="en-US" dirty="0" smtClean="0"/>
          </a:p>
          <a:p>
            <a:r>
              <a:rPr lang="en-US" dirty="0" smtClean="0"/>
              <a:t>UNI</a:t>
            </a:r>
          </a:p>
          <a:p>
            <a:endParaRPr lang="en-US" dirty="0" smtClean="0"/>
          </a:p>
          <a:p>
            <a:r>
              <a:rPr lang="en-US" dirty="0" smtClean="0"/>
              <a:t>Clean Water Movement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4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“Research </a:t>
            </a:r>
            <a:r>
              <a:rPr lang="en-US" dirty="0"/>
              <a:t>has shown that for every 10% increase in women's literacy, a country's whole economy can grow by up to </a:t>
            </a:r>
            <a:r>
              <a:rPr lang="en-US" dirty="0" smtClean="0"/>
              <a:t>0.3%.” United Nation’s report.</a:t>
            </a:r>
            <a:endParaRPr lang="en-US" baseline="30000" dirty="0" smtClean="0"/>
          </a:p>
          <a:p>
            <a:endParaRPr lang="en-US" baseline="30000" dirty="0"/>
          </a:p>
          <a:p>
            <a:r>
              <a:rPr lang="en-US" dirty="0"/>
              <a:t>According to the World Health Organization, </a:t>
            </a:r>
            <a:r>
              <a:rPr lang="en-US" dirty="0" smtClean="0"/>
              <a:t>“for </a:t>
            </a:r>
            <a:r>
              <a:rPr lang="en-US" dirty="0"/>
              <a:t>every $1 invested in water and sanitation, there is an economic return of between $3 and $34</a:t>
            </a:r>
            <a:r>
              <a:rPr lang="en-US" dirty="0" smtClean="0"/>
              <a:t>!”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Satisfaction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2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6">
      <a:dk1>
        <a:sysClr val="windowText" lastClr="000000"/>
      </a:dk1>
      <a:lt1>
        <a:sysClr val="window" lastClr="FFFFFF"/>
      </a:lt1>
      <a:dk2>
        <a:srgbClr val="148E6E"/>
      </a:dk2>
      <a:lt2>
        <a:srgbClr val="FFFF99"/>
      </a:lt2>
      <a:accent1>
        <a:srgbClr val="C00000"/>
      </a:accent1>
      <a:accent2>
        <a:srgbClr val="F5C04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F5C040"/>
      </a:hlink>
      <a:folHlink>
        <a:srgbClr val="003F7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10185</TotalTime>
  <Words>440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Clean Water</vt:lpstr>
      <vt:lpstr>Attention Please!</vt:lpstr>
      <vt:lpstr>PowerPoint Presentation</vt:lpstr>
      <vt:lpstr>Need</vt:lpstr>
      <vt:lpstr>Need</vt:lpstr>
      <vt:lpstr>Need</vt:lpstr>
      <vt:lpstr>Need for Water</vt:lpstr>
      <vt:lpstr>Satisfaction</vt:lpstr>
      <vt:lpstr>Satisfaction</vt:lpstr>
      <vt:lpstr>Visualization</vt:lpstr>
      <vt:lpstr>Action</vt:lpstr>
      <vt:lpstr>Action</vt:lpstr>
      <vt:lpstr>Clean Water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Water</dc:title>
  <dc:creator>Danae</dc:creator>
  <cp:lastModifiedBy>Danae</cp:lastModifiedBy>
  <cp:revision>25</cp:revision>
  <dcterms:created xsi:type="dcterms:W3CDTF">2013-04-19T16:11:47Z</dcterms:created>
  <dcterms:modified xsi:type="dcterms:W3CDTF">2013-05-03T23:11:43Z</dcterms:modified>
</cp:coreProperties>
</file>