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9" r:id="rId6"/>
    <p:sldId id="270" r:id="rId7"/>
    <p:sldId id="265" r:id="rId8"/>
    <p:sldId id="259" r:id="rId9"/>
    <p:sldId id="266" r:id="rId10"/>
    <p:sldId id="260" r:id="rId11"/>
    <p:sldId id="271"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516" y="10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12/13/2012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12/13/2012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12/13/2012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12/13/2012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12/13/2012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12/13/2012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12/13/2012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12/13/2012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12/13/2012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12/13/2012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12/13/2012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12/13/2012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110480"/>
            <a:ext cx="8077200" cy="1499616"/>
          </a:xfrm>
        </p:spPr>
        <p:txBody>
          <a:bodyPr/>
          <a:lstStyle/>
          <a:p>
            <a:r>
              <a:rPr lang="en-US" dirty="0" err="1" smtClean="0">
                <a:solidFill>
                  <a:srgbClr val="FFC000"/>
                </a:solidFill>
              </a:rPr>
              <a:t>Danae</a:t>
            </a:r>
            <a:r>
              <a:rPr lang="en-US" dirty="0" smtClean="0">
                <a:solidFill>
                  <a:srgbClr val="FFC000"/>
                </a:solidFill>
              </a:rPr>
              <a:t> </a:t>
            </a:r>
            <a:r>
              <a:rPr lang="en-US" dirty="0" err="1" smtClean="0">
                <a:solidFill>
                  <a:srgbClr val="FFC000"/>
                </a:solidFill>
              </a:rPr>
              <a:t>Dieken</a:t>
            </a:r>
            <a:r>
              <a:rPr lang="en-US" dirty="0" smtClean="0">
                <a:solidFill>
                  <a:srgbClr val="FFC000"/>
                </a:solidFill>
              </a:rPr>
              <a:t>, Cornerstone 2012</a:t>
            </a:r>
            <a:endParaRPr lang="en-US" dirty="0">
              <a:solidFill>
                <a:srgbClr val="FFC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520" y="254000"/>
            <a:ext cx="8158480" cy="474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7947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Jazz</a:t>
            </a:r>
            <a:endParaRPr lang="en-US" dirty="0"/>
          </a:p>
        </p:txBody>
      </p:sp>
      <p:sp>
        <p:nvSpPr>
          <p:cNvPr id="3" name="Content Placeholder 2"/>
          <p:cNvSpPr>
            <a:spLocks noGrp="1"/>
          </p:cNvSpPr>
          <p:nvPr>
            <p:ph idx="1"/>
          </p:nvPr>
        </p:nvSpPr>
        <p:spPr/>
        <p:txBody>
          <a:bodyPr>
            <a:normAutofit/>
          </a:bodyPr>
          <a:lstStyle/>
          <a:p>
            <a:r>
              <a:rPr lang="en-US" dirty="0"/>
              <a:t>Disney’s Influence</a:t>
            </a:r>
          </a:p>
          <a:p>
            <a:pPr lvl="1"/>
            <a:r>
              <a:rPr lang="en-US" dirty="0"/>
              <a:t>Jungle Book</a:t>
            </a:r>
          </a:p>
          <a:p>
            <a:pPr lvl="1"/>
            <a:r>
              <a:rPr lang="en-US" dirty="0"/>
              <a:t>Princess and the </a:t>
            </a:r>
            <a:r>
              <a:rPr lang="en-US" dirty="0" smtClean="0"/>
              <a:t>Frog</a:t>
            </a:r>
          </a:p>
          <a:p>
            <a:pPr lvl="1"/>
            <a:endParaRPr lang="en-US" dirty="0" smtClean="0"/>
          </a:p>
          <a:p>
            <a:r>
              <a:rPr lang="en-US" dirty="0" smtClean="0"/>
              <a:t>Latina Spin</a:t>
            </a:r>
          </a:p>
          <a:p>
            <a:endParaRPr lang="en-US" dirty="0"/>
          </a:p>
          <a:p>
            <a:r>
              <a:rPr lang="en-US" dirty="0" smtClean="0"/>
              <a:t>Radio </a:t>
            </a:r>
            <a:r>
              <a:rPr lang="en-US" dirty="0"/>
              <a:t>Hits</a:t>
            </a:r>
          </a:p>
          <a:p>
            <a:pPr lvl="1"/>
            <a:r>
              <a:rPr lang="en-US" dirty="0"/>
              <a:t>Jimi Hendrix, Run DMC, Funk</a:t>
            </a:r>
          </a:p>
        </p:txBody>
      </p:sp>
    </p:spTree>
    <p:extLst>
      <p:ext uri="{BB962C8B-B14F-4D97-AF65-F5344CB8AC3E}">
        <p14:creationId xmlns:p14="http://schemas.microsoft.com/office/powerpoint/2010/main" val="20957320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eview</a:t>
            </a:r>
            <a:endParaRPr lang="en-US" dirty="0"/>
          </a:p>
        </p:txBody>
      </p:sp>
      <p:sp>
        <p:nvSpPr>
          <p:cNvPr id="3" name="Content Placeholder 2"/>
          <p:cNvSpPr>
            <a:spLocks noGrp="1"/>
          </p:cNvSpPr>
          <p:nvPr>
            <p:ph idx="1"/>
          </p:nvPr>
        </p:nvSpPr>
        <p:spPr/>
        <p:txBody>
          <a:bodyPr/>
          <a:lstStyle/>
          <a:p>
            <a:r>
              <a:rPr lang="en-US" dirty="0" smtClean="0"/>
              <a:t>Humble Beginnings</a:t>
            </a:r>
          </a:p>
          <a:p>
            <a:r>
              <a:rPr lang="en-US" dirty="0" smtClean="0"/>
              <a:t>Rise of Jazz</a:t>
            </a:r>
          </a:p>
          <a:p>
            <a:r>
              <a:rPr lang="en-US" dirty="0" smtClean="0"/>
              <a:t>Modern Jazz</a:t>
            </a:r>
            <a:endParaRPr lang="en-US" dirty="0"/>
          </a:p>
        </p:txBody>
      </p:sp>
    </p:spTree>
    <p:extLst>
      <p:ext uri="{BB962C8B-B14F-4D97-AF65-F5344CB8AC3E}">
        <p14:creationId xmlns:p14="http://schemas.microsoft.com/office/powerpoint/2010/main" val="3892671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Jazz</a:t>
            </a:r>
            <a:endParaRPr lang="en-US" dirty="0"/>
          </a:p>
        </p:txBody>
      </p:sp>
      <p:sp>
        <p:nvSpPr>
          <p:cNvPr id="3" name="Subtitle 2"/>
          <p:cNvSpPr>
            <a:spLocks noGrp="1"/>
          </p:cNvSpPr>
          <p:nvPr>
            <p:ph type="subTitle" idx="1"/>
          </p:nvPr>
        </p:nvSpPr>
        <p:spPr/>
        <p:txBody>
          <a:bodyPr/>
          <a:lstStyle/>
          <a:p>
            <a:r>
              <a:rPr lang="en-US" dirty="0" err="1" smtClean="0"/>
              <a:t>Danae</a:t>
            </a:r>
            <a:r>
              <a:rPr lang="en-US" dirty="0" smtClean="0"/>
              <a:t> </a:t>
            </a:r>
            <a:r>
              <a:rPr lang="en-US" dirty="0" err="1" smtClean="0"/>
              <a:t>Dieken</a:t>
            </a:r>
            <a:r>
              <a:rPr lang="en-US" dirty="0" smtClean="0"/>
              <a:t>, Cornerstone 2012</a:t>
            </a:r>
            <a:endParaRPr lang="en-US" dirty="0"/>
          </a:p>
        </p:txBody>
      </p:sp>
    </p:spTree>
    <p:extLst>
      <p:ext uri="{BB962C8B-B14F-4D97-AF65-F5344CB8AC3E}">
        <p14:creationId xmlns:p14="http://schemas.microsoft.com/office/powerpoint/2010/main" val="27820239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Preview</a:t>
            </a:r>
            <a:endParaRPr lang="en-US" dirty="0"/>
          </a:p>
        </p:txBody>
      </p:sp>
      <p:sp>
        <p:nvSpPr>
          <p:cNvPr id="3" name="Content Placeholder 2"/>
          <p:cNvSpPr>
            <a:spLocks noGrp="1"/>
          </p:cNvSpPr>
          <p:nvPr>
            <p:ph idx="1"/>
          </p:nvPr>
        </p:nvSpPr>
        <p:spPr/>
        <p:txBody>
          <a:bodyPr/>
          <a:lstStyle/>
          <a:p>
            <a:r>
              <a:rPr lang="en-US" dirty="0" smtClean="0"/>
              <a:t>Humble Beginnings</a:t>
            </a:r>
          </a:p>
          <a:p>
            <a:endParaRPr lang="en-US" dirty="0" smtClean="0"/>
          </a:p>
          <a:p>
            <a:r>
              <a:rPr lang="en-US" dirty="0" smtClean="0"/>
              <a:t>Rise of Jazz</a:t>
            </a:r>
          </a:p>
          <a:p>
            <a:endParaRPr lang="en-US" dirty="0" smtClean="0"/>
          </a:p>
          <a:p>
            <a:r>
              <a:rPr lang="en-US" dirty="0" smtClean="0"/>
              <a:t>Modern Jazz</a:t>
            </a:r>
            <a:endParaRPr lang="en-US" dirty="0"/>
          </a:p>
        </p:txBody>
      </p:sp>
    </p:spTree>
    <p:extLst>
      <p:ext uri="{BB962C8B-B14F-4D97-AF65-F5344CB8AC3E}">
        <p14:creationId xmlns:p14="http://schemas.microsoft.com/office/powerpoint/2010/main" val="26796744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Humble Beginnings</a:t>
            </a:r>
            <a:endParaRPr lang="en-US" dirty="0"/>
          </a:p>
        </p:txBody>
      </p:sp>
      <p:sp>
        <p:nvSpPr>
          <p:cNvPr id="3" name="Content Placeholder 2"/>
          <p:cNvSpPr>
            <a:spLocks noGrp="1"/>
          </p:cNvSpPr>
          <p:nvPr>
            <p:ph idx="1"/>
          </p:nvPr>
        </p:nvSpPr>
        <p:spPr/>
        <p:txBody>
          <a:bodyPr>
            <a:normAutofit/>
          </a:bodyPr>
          <a:lstStyle/>
          <a:p>
            <a:r>
              <a:rPr lang="en-US" dirty="0" smtClean="0"/>
              <a:t>Ragtime &amp; Street Performances</a:t>
            </a:r>
          </a:p>
          <a:p>
            <a:endParaRPr lang="en-US" dirty="0" smtClean="0"/>
          </a:p>
          <a:p>
            <a:r>
              <a:rPr lang="en-US" dirty="0" smtClean="0"/>
              <a:t>Birthplace, New Orleans</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23902425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Humble Beginnings</a:t>
            </a:r>
            <a:endParaRPr lang="en-US" dirty="0"/>
          </a:p>
        </p:txBody>
      </p:sp>
      <p:sp>
        <p:nvSpPr>
          <p:cNvPr id="3" name="Content Placeholder 2"/>
          <p:cNvSpPr>
            <a:spLocks noGrp="1"/>
          </p:cNvSpPr>
          <p:nvPr>
            <p:ph idx="1"/>
          </p:nvPr>
        </p:nvSpPr>
        <p:spPr/>
        <p:txBody>
          <a:bodyPr>
            <a:normAutofit/>
          </a:bodyPr>
          <a:lstStyle/>
          <a:p>
            <a:r>
              <a:rPr lang="en-US" dirty="0" smtClean="0"/>
              <a:t>Early Dancing, Farley </a:t>
            </a:r>
            <a:r>
              <a:rPr lang="en-US" dirty="0"/>
              <a:t>found…</a:t>
            </a:r>
          </a:p>
          <a:p>
            <a:pPr lvl="1"/>
            <a:r>
              <a:rPr lang="en-US" dirty="0"/>
              <a:t>“The earliest Jazz was used in dancing.  Slaves would gather together at the end of a harvest and celebrate with dances complete with costumes.” </a:t>
            </a:r>
          </a:p>
          <a:p>
            <a:pPr lvl="1"/>
            <a:r>
              <a:rPr lang="en-US" dirty="0"/>
              <a:t>“Black Codes’ enforced by the government made it illegal for slaves to drum” </a:t>
            </a:r>
            <a:endParaRPr lang="en-US" dirty="0" smtClean="0"/>
          </a:p>
          <a:p>
            <a:pPr lvl="1"/>
            <a:r>
              <a:rPr lang="en-US" dirty="0" smtClean="0"/>
              <a:t>Twenty years after the ‘Black Codes’, after the end of the Civil war, African American’s were allowed military drums.”</a:t>
            </a:r>
            <a:endParaRPr lang="en-US" dirty="0"/>
          </a:p>
          <a:p>
            <a:endParaRPr lang="en-US" dirty="0"/>
          </a:p>
        </p:txBody>
      </p:sp>
    </p:spTree>
    <p:extLst>
      <p:ext uri="{BB962C8B-B14F-4D97-AF65-F5344CB8AC3E}">
        <p14:creationId xmlns:p14="http://schemas.microsoft.com/office/powerpoint/2010/main" val="36542524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Humble Beginnings</a:t>
            </a:r>
            <a:endParaRPr lang="en-US" dirty="0"/>
          </a:p>
        </p:txBody>
      </p:sp>
      <p:sp>
        <p:nvSpPr>
          <p:cNvPr id="3" name="Content Placeholder 2"/>
          <p:cNvSpPr>
            <a:spLocks noGrp="1"/>
          </p:cNvSpPr>
          <p:nvPr>
            <p:ph idx="1"/>
          </p:nvPr>
        </p:nvSpPr>
        <p:spPr/>
        <p:txBody>
          <a:bodyPr/>
          <a:lstStyle/>
          <a:p>
            <a:r>
              <a:rPr lang="en-US" dirty="0" smtClean="0"/>
              <a:t>Church Influence</a:t>
            </a:r>
          </a:p>
          <a:p>
            <a:pPr lvl="1"/>
            <a:r>
              <a:rPr lang="en-US" dirty="0" smtClean="0"/>
              <a:t>“Slaves learned the harmonic style of the blues from church hymns.” (Crooke)</a:t>
            </a:r>
            <a:endParaRPr lang="en-US" dirty="0"/>
          </a:p>
        </p:txBody>
      </p:sp>
    </p:spTree>
    <p:extLst>
      <p:ext uri="{BB962C8B-B14F-4D97-AF65-F5344CB8AC3E}">
        <p14:creationId xmlns:p14="http://schemas.microsoft.com/office/powerpoint/2010/main" val="680236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Jazz “The Jazz Age’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birth of jazz music is often </a:t>
            </a:r>
            <a:r>
              <a:rPr lang="en-US" dirty="0" err="1" smtClean="0"/>
              <a:t>accrediated</a:t>
            </a:r>
            <a:r>
              <a:rPr lang="en-US" dirty="0" smtClean="0"/>
              <a:t> to African Americans, but expanded and over time was </a:t>
            </a:r>
            <a:r>
              <a:rPr lang="en-US" dirty="0" err="1" smtClean="0"/>
              <a:t>modiied</a:t>
            </a:r>
            <a:r>
              <a:rPr lang="en-US" dirty="0" smtClean="0"/>
              <a:t> to become socially acceptable to middle-class white Americans.  White performers were used as a vehicle for the popularization of jazz music in America.  Even though the jazz movement was taken over by the middle class white population, it facilitated the mesh of African American traditions and ideas with the white middle class society.” (Barlow)</a:t>
            </a:r>
            <a:endParaRPr lang="en-US" dirty="0"/>
          </a:p>
        </p:txBody>
      </p:sp>
    </p:spTree>
    <p:extLst>
      <p:ext uri="{BB962C8B-B14F-4D97-AF65-F5344CB8AC3E}">
        <p14:creationId xmlns:p14="http://schemas.microsoft.com/office/powerpoint/2010/main" val="13728776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Jazz</a:t>
            </a:r>
            <a:endParaRPr lang="en-US" dirty="0"/>
          </a:p>
        </p:txBody>
      </p:sp>
      <p:sp>
        <p:nvSpPr>
          <p:cNvPr id="3" name="Content Placeholder 2"/>
          <p:cNvSpPr>
            <a:spLocks noGrp="1"/>
          </p:cNvSpPr>
          <p:nvPr>
            <p:ph idx="1"/>
          </p:nvPr>
        </p:nvSpPr>
        <p:spPr/>
        <p:txBody>
          <a:bodyPr>
            <a:normAutofit/>
          </a:bodyPr>
          <a:lstStyle/>
          <a:p>
            <a:r>
              <a:rPr lang="en-US" dirty="0" smtClean="0"/>
              <a:t>Performance</a:t>
            </a:r>
          </a:p>
          <a:p>
            <a:pPr lvl="1"/>
            <a:r>
              <a:rPr lang="en-US" dirty="0" smtClean="0"/>
              <a:t>“There is another dimension of improved music that extends into the social.  Musical improvisation exists in the web of the particulars of time and space, of history, and of culture.  This fact allows for the possibility of another mode of engagement with… (continued)</a:t>
            </a:r>
            <a:endParaRPr lang="en-US" dirty="0"/>
          </a:p>
        </p:txBody>
      </p:sp>
    </p:spTree>
    <p:extLst>
      <p:ext uri="{BB962C8B-B14F-4D97-AF65-F5344CB8AC3E}">
        <p14:creationId xmlns:p14="http://schemas.microsoft.com/office/powerpoint/2010/main" val="10600716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Jazz</a:t>
            </a:r>
            <a:endParaRPr lang="en-US" dirty="0"/>
          </a:p>
        </p:txBody>
      </p:sp>
      <p:sp>
        <p:nvSpPr>
          <p:cNvPr id="3" name="Content Placeholder 2"/>
          <p:cNvSpPr>
            <a:spLocks noGrp="1"/>
          </p:cNvSpPr>
          <p:nvPr>
            <p:ph idx="1"/>
          </p:nvPr>
        </p:nvSpPr>
        <p:spPr/>
        <p:txBody>
          <a:bodyPr/>
          <a:lstStyle/>
          <a:p>
            <a:pPr lvl="1"/>
            <a:r>
              <a:rPr lang="en-US" dirty="0" smtClean="0"/>
              <a:t>… (Continued) musical </a:t>
            </a:r>
            <a:r>
              <a:rPr lang="en-US" dirty="0"/>
              <a:t>improvisation.  It is not just that improvisation provides a vivid instance of human shaping or even that it offers, in some sense, a model of thinking and action.  Particular improvisations may have an import derived from concrete historical </a:t>
            </a:r>
            <a:r>
              <a:rPr lang="en-US" dirty="0" smtClean="0"/>
              <a:t>situations.” </a:t>
            </a:r>
            <a:r>
              <a:rPr lang="en-US" dirty="0"/>
              <a:t>(Day)</a:t>
            </a:r>
          </a:p>
        </p:txBody>
      </p:sp>
    </p:spTree>
    <p:extLst>
      <p:ext uri="{BB962C8B-B14F-4D97-AF65-F5344CB8AC3E}">
        <p14:creationId xmlns:p14="http://schemas.microsoft.com/office/powerpoint/2010/main" val="23047154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Jazz</a:t>
            </a:r>
            <a:endParaRPr lang="en-US" dirty="0"/>
          </a:p>
        </p:txBody>
      </p:sp>
      <p:sp>
        <p:nvSpPr>
          <p:cNvPr id="3" name="Content Placeholder 2"/>
          <p:cNvSpPr>
            <a:spLocks noGrp="1"/>
          </p:cNvSpPr>
          <p:nvPr>
            <p:ph idx="1"/>
          </p:nvPr>
        </p:nvSpPr>
        <p:spPr/>
        <p:txBody>
          <a:bodyPr/>
          <a:lstStyle/>
          <a:p>
            <a:r>
              <a:rPr lang="en-US" dirty="0" smtClean="0"/>
              <a:t>Shame  - Lacking Improvisation</a:t>
            </a:r>
          </a:p>
          <a:p>
            <a:pPr lvl="1"/>
            <a:r>
              <a:rPr lang="en-US" dirty="0" smtClean="0"/>
              <a:t>“Jazz is at a crossroads where it can become a concerto or stay what it has always been.” (Day)</a:t>
            </a:r>
          </a:p>
          <a:p>
            <a:pPr lvl="1"/>
            <a:endParaRPr lang="en-US" dirty="0" smtClean="0"/>
          </a:p>
          <a:p>
            <a:endParaRPr lang="en-US" dirty="0"/>
          </a:p>
        </p:txBody>
      </p:sp>
    </p:spTree>
    <p:extLst>
      <p:ext uri="{BB962C8B-B14F-4D97-AF65-F5344CB8AC3E}">
        <p14:creationId xmlns:p14="http://schemas.microsoft.com/office/powerpoint/2010/main" val="18068439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103</TotalTime>
  <Words>377</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PowerPoint Presentation</vt:lpstr>
      <vt:lpstr>Preview</vt:lpstr>
      <vt:lpstr>Humble Beginnings</vt:lpstr>
      <vt:lpstr>Humble Beginnings</vt:lpstr>
      <vt:lpstr>Humble Beginnings</vt:lpstr>
      <vt:lpstr>Rise of Jazz “The Jazz Age’</vt:lpstr>
      <vt:lpstr>Modern Jazz</vt:lpstr>
      <vt:lpstr>Modern Jazz</vt:lpstr>
      <vt:lpstr>Modern Jazz</vt:lpstr>
      <vt:lpstr>Modern Jazz</vt:lpstr>
      <vt:lpstr>Review</vt:lpstr>
      <vt:lpstr>Jazz</vt:lpstr>
    </vt:vector>
  </TitlesOfParts>
  <Company>University of Northern Iowa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 v. Board of Education</dc:title>
  <dc:creator>Nichole Johnson</dc:creator>
  <cp:lastModifiedBy>Danae</cp:lastModifiedBy>
  <cp:revision>10</cp:revision>
  <dcterms:created xsi:type="dcterms:W3CDTF">2012-12-01T02:12:35Z</dcterms:created>
  <dcterms:modified xsi:type="dcterms:W3CDTF">2012-12-14T00:54:52Z</dcterms:modified>
</cp:coreProperties>
</file>